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07" r:id="rId2"/>
    <p:sldId id="309" r:id="rId3"/>
    <p:sldId id="312" r:id="rId4"/>
    <p:sldId id="308" r:id="rId5"/>
    <p:sldId id="311" r:id="rId6"/>
    <p:sldId id="310" r:id="rId7"/>
    <p:sldId id="335" r:id="rId8"/>
    <p:sldId id="336" r:id="rId9"/>
    <p:sldId id="337" r:id="rId10"/>
    <p:sldId id="338" r:id="rId11"/>
    <p:sldId id="292" r:id="rId12"/>
    <p:sldId id="314" r:id="rId13"/>
    <p:sldId id="318" r:id="rId14"/>
    <p:sldId id="317" r:id="rId15"/>
    <p:sldId id="316" r:id="rId16"/>
    <p:sldId id="323" r:id="rId17"/>
    <p:sldId id="321" r:id="rId18"/>
    <p:sldId id="322" r:id="rId19"/>
    <p:sldId id="315" r:id="rId20"/>
    <p:sldId id="313" r:id="rId21"/>
    <p:sldId id="324" r:id="rId22"/>
    <p:sldId id="327" r:id="rId23"/>
    <p:sldId id="328" r:id="rId24"/>
    <p:sldId id="326" r:id="rId25"/>
    <p:sldId id="325" r:id="rId26"/>
    <p:sldId id="319" r:id="rId27"/>
    <p:sldId id="329" r:id="rId28"/>
    <p:sldId id="330" r:id="rId29"/>
    <p:sldId id="334" r:id="rId30"/>
    <p:sldId id="331" r:id="rId31"/>
    <p:sldId id="332" r:id="rId32"/>
    <p:sldId id="333" r:id="rId33"/>
    <p:sldId id="294" r:id="rId34"/>
    <p:sldId id="293" r:id="rId35"/>
    <p:sldId id="295" r:id="rId36"/>
    <p:sldId id="296" r:id="rId37"/>
    <p:sldId id="298" r:id="rId38"/>
    <p:sldId id="297" r:id="rId39"/>
    <p:sldId id="300" r:id="rId40"/>
    <p:sldId id="301" r:id="rId41"/>
    <p:sldId id="304" r:id="rId42"/>
    <p:sldId id="303" r:id="rId43"/>
    <p:sldId id="305" r:id="rId44"/>
    <p:sldId id="306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7" autoAdjust="0"/>
    <p:restoredTop sz="95858" autoAdjust="0"/>
  </p:normalViewPr>
  <p:slideViewPr>
    <p:cSldViewPr snapToGrid="0">
      <p:cViewPr varScale="1">
        <p:scale>
          <a:sx n="98" d="100"/>
          <a:sy n="98" d="100"/>
        </p:scale>
        <p:origin x="6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F1D2-5E85-4177-8F2A-15808F877806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EFF2E-C173-4E41-813B-AE31B947F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6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2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2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88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7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6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51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9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19002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1054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98780" indent="0" algn="ctr">
              <a:buNone/>
              <a:defRPr sz="1745"/>
            </a:lvl2pPr>
            <a:lvl3pPr marL="797560" indent="0" algn="ctr">
              <a:buNone/>
              <a:defRPr sz="1570"/>
            </a:lvl3pPr>
            <a:lvl4pPr marL="1196340" indent="0" algn="ctr">
              <a:buNone/>
              <a:defRPr sz="1395"/>
            </a:lvl4pPr>
            <a:lvl5pPr marL="1595120" indent="0" algn="ctr">
              <a:buNone/>
              <a:defRPr sz="1395"/>
            </a:lvl5pPr>
            <a:lvl6pPr marL="1993900" indent="0" algn="ctr">
              <a:buNone/>
              <a:defRPr sz="1395"/>
            </a:lvl6pPr>
            <a:lvl7pPr marL="2392680" indent="0" algn="ctr">
              <a:buNone/>
              <a:defRPr sz="1395"/>
            </a:lvl7pPr>
            <a:lvl8pPr marL="2791460" indent="0" algn="ctr">
              <a:buNone/>
              <a:defRPr sz="1395"/>
            </a:lvl8pPr>
            <a:lvl9pPr marL="3190240" indent="0" algn="ctr">
              <a:buNone/>
              <a:defRPr sz="139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31"/>
            <a:ext cx="773429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5072" y="199089"/>
            <a:ext cx="8726614" cy="858186"/>
          </a:xfrm>
        </p:spPr>
        <p:txBody>
          <a:bodyPr>
            <a:normAutofit/>
          </a:bodyPr>
          <a:lstStyle>
            <a:lvl1pPr marL="379095" indent="-379095"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Question:</a:t>
            </a:r>
            <a:r>
              <a:rPr lang="zh-CN" altLang="en-US" dirty="0"/>
              <a:t>怎么看</a:t>
            </a:r>
            <a:r>
              <a:rPr lang="en-US" altLang="zh-CN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7" y="1276350"/>
            <a:ext cx="10903992" cy="4900827"/>
          </a:xfrm>
        </p:spPr>
        <p:txBody>
          <a:bodyPr>
            <a:normAutofit/>
          </a:bodyPr>
          <a:lstStyle>
            <a:lvl1pPr>
              <a:lnSpc>
                <a:spcPts val="2385"/>
              </a:lnSpc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52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090">
                <a:solidFill>
                  <a:schemeClr val="tx1">
                    <a:tint val="75000"/>
                  </a:schemeClr>
                </a:solidFill>
              </a:defRPr>
            </a:lvl1pPr>
            <a:lvl2pPr marL="39878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2pPr>
            <a:lvl3pPr marL="797560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3pPr>
            <a:lvl4pPr marL="11963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59512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199390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39268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279146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1902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41" y="364996"/>
            <a:ext cx="8904225" cy="777652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3" y="1344753"/>
            <a:ext cx="5181501" cy="483242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438" y="1344753"/>
            <a:ext cx="5181501" cy="483242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33"/>
            <a:ext cx="1051241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795"/>
            </a:lvl1pPr>
            <a:lvl2pPr>
              <a:defRPr sz="2440"/>
            </a:lvl2pPr>
            <a:lvl3pPr>
              <a:defRPr sz="2090"/>
            </a:lvl3pPr>
            <a:lvl4pPr>
              <a:defRPr sz="1745"/>
            </a:lvl4pPr>
            <a:lvl5pPr>
              <a:defRPr sz="1745"/>
            </a:lvl5pPr>
            <a:lvl6pPr>
              <a:defRPr sz="1745"/>
            </a:lvl6pPr>
            <a:lvl7pPr>
              <a:defRPr sz="1745"/>
            </a:lvl7pPr>
            <a:lvl8pPr>
              <a:defRPr sz="1745"/>
            </a:lvl8pPr>
            <a:lvl9pPr>
              <a:defRPr sz="17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795"/>
            </a:lvl1pPr>
            <a:lvl2pPr marL="398780" indent="0">
              <a:buNone/>
              <a:defRPr sz="2440"/>
            </a:lvl2pPr>
            <a:lvl3pPr marL="797560" indent="0">
              <a:buNone/>
              <a:defRPr sz="2090"/>
            </a:lvl3pPr>
            <a:lvl4pPr marL="1196340" indent="0">
              <a:buNone/>
              <a:defRPr sz="1745"/>
            </a:lvl4pPr>
            <a:lvl5pPr marL="1595120" indent="0">
              <a:buNone/>
              <a:defRPr sz="1745"/>
            </a:lvl5pPr>
            <a:lvl6pPr marL="1993900" indent="0">
              <a:buNone/>
              <a:defRPr sz="1745"/>
            </a:lvl6pPr>
            <a:lvl7pPr marL="2392680" indent="0">
              <a:buNone/>
              <a:defRPr sz="1745"/>
            </a:lvl7pPr>
            <a:lvl8pPr marL="2791460" indent="0">
              <a:buNone/>
              <a:defRPr sz="1745"/>
            </a:lvl8pPr>
            <a:lvl9pPr marL="3190240" indent="0">
              <a:buNone/>
              <a:defRPr sz="17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79460" y="0"/>
            <a:ext cx="3812540" cy="684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97560" rtl="0" eaLnBrk="1" latinLnBrk="0" hangingPunct="1">
        <a:lnSpc>
          <a:spcPct val="90000"/>
        </a:lnSpc>
        <a:spcBef>
          <a:spcPct val="0"/>
        </a:spcBef>
        <a:buNone/>
        <a:defRPr sz="3835" b="1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199390" indent="-199390" algn="l" defTabSz="79756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5981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969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745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3957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179451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19329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9908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3896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987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975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963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9512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9390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926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914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902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lastne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xxy1101@mail.ustc.edu.cn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xxy1101@mail.ustc.edu.c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0.png"/><Relationship Id="rId7" Type="http://schemas.openxmlformats.org/officeDocument/2006/relationships/image" Target="../media/image7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140.png"/><Relationship Id="rId4" Type="http://schemas.openxmlformats.org/officeDocument/2006/relationships/image" Target="../media/image72.png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8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24.png"/><Relationship Id="rId4" Type="http://schemas.openxmlformats.org/officeDocument/2006/relationships/image" Target="../media/image72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astnet.github.io/brouzet2021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xxy1101@mail.ustc.edu.cn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9BBE1-1816-7730-BEA6-AB62F1C9C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</a:t>
            </a:r>
            <a:r>
              <a:rPr lang="zh-CN" altLang="en-US" dirty="0"/>
              <a:t>流体力学数据集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750174-B1D3-5C1F-575D-1AF8E2E95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for science</a:t>
            </a:r>
            <a:r>
              <a:rPr lang="zh-CN" altLang="en-US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的重要数据集！</a:t>
            </a:r>
            <a:endParaRPr lang="en-US" altLang="zh-CN" b="1" dirty="0">
              <a:solidFill>
                <a:schemeClr val="accent6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rgbClr val="0026E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https://blastnet.github.io/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08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E16DC-46D8-3357-F3CB-9FF9F353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Dam Flow &amp; Cylinder 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85772-0540-A65C-C0FD-15DC0879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679" y="1341557"/>
            <a:ext cx="10903992" cy="490082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581C3D-00AE-433A-36B4-7B199E292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2" y="1723393"/>
            <a:ext cx="5858058" cy="42092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ECF625-E02A-5668-503B-AA45E37A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59" y="1411357"/>
            <a:ext cx="5858058" cy="46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9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D875D-5570-23D6-30F4-75D1DA93F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Data-driven discovery of partial differential equations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334BC9-A102-4C8F-2813-0C0B4AA44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6"/>
                </a:solidFill>
              </a:rPr>
              <a:t>理解</a:t>
            </a:r>
            <a:r>
              <a:rPr lang="en-US" altLang="zh-CN" b="1" dirty="0">
                <a:solidFill>
                  <a:schemeClr val="accent6"/>
                </a:solidFill>
              </a:rPr>
              <a:t>AI for science</a:t>
            </a:r>
            <a:r>
              <a:rPr lang="zh-CN" altLang="en-US" b="1" dirty="0">
                <a:solidFill>
                  <a:schemeClr val="accent6"/>
                </a:solidFill>
              </a:rPr>
              <a:t>的重要文章！</a:t>
            </a:r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zh-CN" altLang="en-US" dirty="0"/>
              <a:t>许笑颜 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25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ED49D-DEB8-C0D2-65F2-6BD5311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E5608-AD5B-2967-8006-31F392DE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discover the governing PDE(s) of a given system by time series measurements in the spatial domain?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A50BE5-C6F4-7A18-0846-AB1E6D45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463" y="1884726"/>
            <a:ext cx="5827350" cy="3696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5301EC-FA1E-8164-12D1-ECC63148D4ED}"/>
              </a:ext>
            </a:extLst>
          </p:cNvPr>
          <p:cNvSpPr txBox="1"/>
          <p:nvPr/>
        </p:nvSpPr>
        <p:spPr>
          <a:xfrm>
            <a:off x="1172183" y="2616740"/>
            <a:ext cx="31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How to gain the governing PDE?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128D90-B65C-69CD-E92D-F0F7DA7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6" y="3310456"/>
            <a:ext cx="4329387" cy="11229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DEB370-5483-808A-EEA5-CAA287ED442F}"/>
              </a:ext>
            </a:extLst>
          </p:cNvPr>
          <p:cNvSpPr txBox="1"/>
          <p:nvPr/>
        </p:nvSpPr>
        <p:spPr>
          <a:xfrm>
            <a:off x="1172183" y="4881159"/>
            <a:ext cx="418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The general form of governance equation?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81992B-D964-738A-9E98-7931A2CE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65" y="5469566"/>
            <a:ext cx="3238228" cy="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9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DAA1F-AEED-C019-C56D-226C3958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0D2F0-443A-FC85-F378-DF6ACB54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31D1F3-1358-7821-3A5C-4C5158F2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86" y="913959"/>
            <a:ext cx="10339253" cy="59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E0EBC-BF46-B0A7-5BB3-9C490C1D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1687EC-AF37-CE25-5D88-0B6B9D38D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5177504" cy="4900827"/>
              </a:xfrm>
            </p:spPr>
            <p:txBody>
              <a:bodyPr/>
              <a:lstStyle/>
              <a:p>
                <a:r>
                  <a:rPr lang="en-US" altLang="zh-CN" dirty="0"/>
                  <a:t>overcomplete libraries of candidate functions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Construct a vector of coefficients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sparse regression for selecting a small number of terms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parsimonious selection of the governing equations via Pareto analysis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1687EC-AF37-CE25-5D88-0B6B9D38D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5177504" cy="4900827"/>
              </a:xfrm>
              <a:blipFill>
                <a:blip r:embed="rId3"/>
                <a:stretch>
                  <a:fillRect l="-1413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B7986B-E026-2DC4-DFB2-2F01729A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8" y="2101800"/>
            <a:ext cx="4139900" cy="478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BA03BF-779F-10B4-BC79-848B26C6B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88" y="4616844"/>
            <a:ext cx="4548221" cy="4810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482743-286E-AEC2-22C0-A4A93E60D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576" y="3285921"/>
            <a:ext cx="2144131" cy="434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AF2AC1C-16F4-4CF0-32A5-B75F3D75C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3806" y="1276350"/>
                <a:ext cx="5177504" cy="62431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overcomplete libraries of candidate functions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Construct a vector of coefficients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sparse regression for selecting a small number of terms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𝑜𝑣𝑒𝑟𝑎𝑙𝑙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AF2AC1C-16F4-4CF0-32A5-B75F3D75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806" y="1276350"/>
                <a:ext cx="5177504" cy="6243131"/>
              </a:xfrm>
              <a:prstGeom prst="rect">
                <a:avLst/>
              </a:prstGeom>
              <a:blipFill>
                <a:blip r:embed="rId7"/>
                <a:stretch>
                  <a:fillRect l="-1296" t="-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3BC3595-C36F-FDDE-8BB2-99BFD28C2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3474" y="1933340"/>
            <a:ext cx="4451639" cy="8238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981757-7CF1-8C9B-5D3B-7F9D2AA05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475" y="3285921"/>
            <a:ext cx="1733598" cy="355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14ADE4-7233-D51D-3A88-2F6885990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1686" y="3318399"/>
            <a:ext cx="1530897" cy="317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D3F420-51D5-AB59-3F7A-AE16E60C13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8775" y="5707017"/>
            <a:ext cx="5123278" cy="64816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84F04F2-96D0-69A0-A9EE-41DDD64685AA}"/>
              </a:ext>
            </a:extLst>
          </p:cNvPr>
          <p:cNvSpPr/>
          <p:nvPr/>
        </p:nvSpPr>
        <p:spPr>
          <a:xfrm>
            <a:off x="9294779" y="4377447"/>
            <a:ext cx="1191638" cy="44551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D426BC-1885-6FF8-A256-C2B4AE8135CA}"/>
              </a:ext>
            </a:extLst>
          </p:cNvPr>
          <p:cNvSpPr/>
          <p:nvPr/>
        </p:nvSpPr>
        <p:spPr>
          <a:xfrm>
            <a:off x="6618635" y="5663118"/>
            <a:ext cx="5244245" cy="82383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7B83C6A4-2886-B540-0188-0B1720C97690}"/>
              </a:ext>
            </a:extLst>
          </p:cNvPr>
          <p:cNvSpPr/>
          <p:nvPr/>
        </p:nvSpPr>
        <p:spPr>
          <a:xfrm rot="19249743">
            <a:off x="10685834" y="4917332"/>
            <a:ext cx="389106" cy="471791"/>
          </a:xfrm>
          <a:prstGeom prst="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8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81526-F1D6-3D6D-EE59-DF389EFE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22118-3DFA-0F18-4A49-B899D7731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1276350"/>
            <a:ext cx="10903992" cy="5255773"/>
          </a:xfrm>
        </p:spPr>
        <p:txBody>
          <a:bodyPr/>
          <a:lstStyle/>
          <a:p>
            <a:r>
              <a:rPr lang="en-US" altLang="zh-CN" dirty="0"/>
              <a:t>Step 1: Building libraries of candidate terms.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2: Construct a vector of coefficients 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Step 3: Use sequential threshold ridge regression for selecting a small number of terms: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4: Use </a:t>
            </a:r>
            <a:r>
              <a:rPr lang="en-US" altLang="zh-CN" dirty="0" err="1"/>
              <a:t>STRidge</a:t>
            </a:r>
            <a:r>
              <a:rPr lang="en-US" altLang="zh-CN" dirty="0"/>
              <a:t> to solve the ridge regression: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E23073-C958-8B7E-2A2F-1A0963BB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21" y="1728432"/>
            <a:ext cx="4700622" cy="3952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52CB6B-7BDC-A065-0B95-FCD82015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04" y="2052028"/>
            <a:ext cx="1785951" cy="409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D6BF36-98CF-EA80-0C73-D4AA5D5CE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58" y="2950317"/>
            <a:ext cx="1725810" cy="3500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49E4A0-7C87-3F90-178E-D210D9298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458" y="4329198"/>
            <a:ext cx="4724435" cy="409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E6239-55F9-5C78-0983-CF724B4A007C}"/>
                  </a:ext>
                </a:extLst>
              </p:cNvPr>
              <p:cNvSpPr txBox="1"/>
              <p:nvPr/>
            </p:nvSpPr>
            <p:spPr>
              <a:xfrm>
                <a:off x="6979596" y="4903978"/>
                <a:ext cx="3515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</a:rPr>
                  <a:t>Condition number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𝑈𝑄</m:t>
                    </m:r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5E6239-55F9-5C78-0983-CF724B4A0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596" y="4903978"/>
                <a:ext cx="3515514" cy="369332"/>
              </a:xfrm>
              <a:prstGeom prst="rect">
                <a:avLst/>
              </a:prstGeom>
              <a:blipFill>
                <a:blip r:embed="rId6"/>
                <a:stretch>
                  <a:fillRect l="-156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240D463-8DB6-373B-3070-530480B5A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876" y="2612433"/>
            <a:ext cx="1611720" cy="3303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86A822C-B5D8-4DDE-5764-FE21EA2A110C}"/>
              </a:ext>
            </a:extLst>
          </p:cNvPr>
          <p:cNvSpPr/>
          <p:nvPr/>
        </p:nvSpPr>
        <p:spPr>
          <a:xfrm>
            <a:off x="7232516" y="4329198"/>
            <a:ext cx="914400" cy="395290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D16C2-1136-47A9-C0CF-52F35BD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STRidge</a:t>
            </a:r>
            <a:r>
              <a:rPr lang="en-US" altLang="zh-CN" dirty="0"/>
              <a:t>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0BA075-CA09-70BD-731B-9C5ABDA27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: Support Set (</a:t>
                </a:r>
                <a:r>
                  <a:rPr lang="zh-CN" altLang="en-US" dirty="0"/>
                  <a:t>支持集</a:t>
                </a:r>
                <a:r>
                  <a:rPr lang="en-US" altLang="zh-CN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0BA075-CA09-70BD-731B-9C5ABDA27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1" t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STRidge algorithm to solve minx‖Ax-b‖22+λ1‖x‖0+λ2‖x‖22\documentclass[12pt]{minimal} \usepackage{amsmath} \usepackage{wasysym} \usepackage{amsfonts} \usepackage{amssymb} \usepackage{amsbsy} \usepackage{mathrsfs} \usepackage{upgreek} \setlength{\oddsidemargin}{-69pt} \begin{document}$$ \mathop {\min }\limits _{x} \Vert Ax-b \Vert ^2_2 + \lambda _1 \Vert x \Vert _0 + \lambda _2 \Vert x \Vert ^2_2$$\end{document}">
            <a:extLst>
              <a:ext uri="{FF2B5EF4-FFF2-40B4-BE49-F238E27FC236}">
                <a16:creationId xmlns:a16="http://schemas.microsoft.com/office/drawing/2014/main" id="{01EDB548-BC45-B5B7-D4F1-AA43B44D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3" y="2901354"/>
            <a:ext cx="10532315" cy="29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58E4390-6A40-C4EC-7A7B-0C228E99DAF6}"/>
              </a:ext>
            </a:extLst>
          </p:cNvPr>
          <p:cNvSpPr/>
          <p:nvPr/>
        </p:nvSpPr>
        <p:spPr>
          <a:xfrm>
            <a:off x="763621" y="4388269"/>
            <a:ext cx="4931924" cy="4998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E5629C-53DB-5E4C-2945-9267A0B68F35}"/>
              </a:ext>
            </a:extLst>
          </p:cNvPr>
          <p:cNvSpPr txBox="1"/>
          <p:nvPr/>
        </p:nvSpPr>
        <p:spPr>
          <a:xfrm>
            <a:off x="6212731" y="43882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岭回归问题</a:t>
            </a:r>
          </a:p>
        </p:txBody>
      </p:sp>
    </p:spTree>
    <p:extLst>
      <p:ext uri="{BB962C8B-B14F-4D97-AF65-F5344CB8AC3E}">
        <p14:creationId xmlns:p14="http://schemas.microsoft.com/office/powerpoint/2010/main" val="854805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1B5B5-8373-4618-A074-FD09D435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 1 - Subsampling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6E44E-EB49-6E20-4ECD-3687001A6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sub-sample?</a:t>
            </a:r>
          </a:p>
          <a:p>
            <a:r>
              <a:rPr lang="en-US" altLang="zh-CN" dirty="0"/>
              <a:t>We randomly select </a:t>
            </a:r>
            <a:r>
              <a:rPr lang="en-US" altLang="zh-CN" dirty="0">
                <a:solidFill>
                  <a:schemeClr val="accent6"/>
                </a:solidFill>
              </a:rPr>
              <a:t>a set of spatial points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chemeClr val="accent6"/>
                </a:solidFill>
              </a:rPr>
              <a:t>uniformly subsample in time</a:t>
            </a:r>
            <a:r>
              <a:rPr lang="en-US" altLang="zh-CN" dirty="0"/>
              <a:t>, resulting in the use of only a fraction of the data set.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Mathematical Understanding?</a:t>
            </a:r>
          </a:p>
          <a:p>
            <a:r>
              <a:rPr lang="en-US" altLang="zh-CN" dirty="0"/>
              <a:t>Ignore a fraction of the rows in the linear system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C44EBB-2E24-1962-FB09-A437B1C9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93" y="2056270"/>
            <a:ext cx="2314045" cy="2335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9F6E1C-9599-B0A5-49F0-496CB5A8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198" y="2528840"/>
            <a:ext cx="2487494" cy="1800319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7800C92C-7CBF-1B60-8600-382B0198BCA1}"/>
              </a:ext>
            </a:extLst>
          </p:cNvPr>
          <p:cNvSpPr/>
          <p:nvPr/>
        </p:nvSpPr>
        <p:spPr>
          <a:xfrm>
            <a:off x="8132323" y="3103123"/>
            <a:ext cx="695528" cy="50583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158B12-BBD3-6DD4-A35F-6C6E1990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75" y="4620413"/>
            <a:ext cx="1587175" cy="2746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BF4CD5-EA3C-B1B9-F57C-34E41CB7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409" y="5029291"/>
            <a:ext cx="2935007" cy="1768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5DBD23-0481-8666-1FF8-331BED640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238" y="5036181"/>
            <a:ext cx="4504716" cy="1821819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1B98F5ED-2225-786A-504A-94EDE0043408}"/>
              </a:ext>
            </a:extLst>
          </p:cNvPr>
          <p:cNvSpPr/>
          <p:nvPr/>
        </p:nvSpPr>
        <p:spPr>
          <a:xfrm>
            <a:off x="5901943" y="5557331"/>
            <a:ext cx="695528" cy="50583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6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DE2DA-AB6D-DD30-E627-21BEA0A0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 2 - Numerical evaluation of derivatives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96A9A5-EF8D-D16A-1583-2DC47A01E6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314139"/>
              </a:xfrm>
            </p:spPr>
            <p:txBody>
              <a:bodyPr/>
              <a:lstStyle/>
              <a:p>
                <a:r>
                  <a:rPr lang="en-US" altLang="zh-CN" dirty="0"/>
                  <a:t>Gaussian kernel and Tikhonov differentiation:</a:t>
                </a:r>
              </a:p>
              <a:p>
                <a:pPr lvl="1"/>
                <a:r>
                  <a:rPr lang="en-US" altLang="zh-CN" dirty="0"/>
                  <a:t>Very difficult in controlling the bias-variance trade-off.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Spectral differentiation:</a:t>
                </a:r>
              </a:p>
              <a:p>
                <a:pPr lvl="1"/>
                <a:r>
                  <a:rPr lang="en-US" altLang="zh-CN" dirty="0"/>
                  <a:t>Restrict to periodic domains and the difficulty in implementing an appropriate thresholding function</a:t>
                </a:r>
              </a:p>
              <a:p>
                <a:endParaRPr lang="en-US" altLang="zh-CN" dirty="0"/>
              </a:p>
              <a:p>
                <a:endParaRPr lang="en-US" altLang="zh-CN" dirty="0">
                  <a:solidFill>
                    <a:schemeClr val="accent6"/>
                  </a:solidFill>
                </a:endParaRPr>
              </a:p>
              <a:p>
                <a:r>
                  <a:rPr lang="en-US" altLang="zh-CN" dirty="0">
                    <a:solidFill>
                      <a:schemeClr val="accent6"/>
                    </a:solidFill>
                  </a:rPr>
                  <a:t>Polynomial interpolation: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Construct a polynomial of degree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points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96A9A5-EF8D-D16A-1583-2DC47A01E6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314139"/>
              </a:xfrm>
              <a:blipFill>
                <a:blip r:embed="rId2"/>
                <a:stretch>
                  <a:fillRect l="-671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A43512B-14F2-E316-394D-BC1C4997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75" y="5694226"/>
            <a:ext cx="7686731" cy="3333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D51298-D1B5-076C-0CE6-96D57696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113" y="5636162"/>
            <a:ext cx="1404948" cy="3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85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9CD6B-5852-4DD3-579E-3C57B24B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Results - Navier-Stokes equations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F558B-B0FF-60EB-5FFE-446D0797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678F12-09CE-515B-9AB3-40C9C6C6A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67" b="17268"/>
          <a:stretch/>
        </p:blipFill>
        <p:spPr>
          <a:xfrm>
            <a:off x="563710" y="1276350"/>
            <a:ext cx="11143528" cy="5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275D7-F05A-24A0-0889-E986C688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54EA1-6F63-F39D-79AB-20C041D3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1026" name="Picture 2" descr="summary">
            <a:extLst>
              <a:ext uri="{FF2B5EF4-FFF2-40B4-BE49-F238E27FC236}">
                <a16:creationId xmlns:a16="http://schemas.microsoft.com/office/drawing/2014/main" id="{ABDBDBED-D3DF-81A4-4319-77920C2D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"/>
          <a:stretch/>
        </p:blipFill>
        <p:spPr bwMode="auto">
          <a:xfrm>
            <a:off x="683288" y="1276350"/>
            <a:ext cx="11298472" cy="53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3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D213D-8DCD-8A66-E7DF-03F62B2A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6D235-87DC-71A5-73B2-70344878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C2C05-EE06-6323-9E61-FA311286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7" y="1154695"/>
            <a:ext cx="11245219" cy="53690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3F3D11-AF01-C7F9-2969-79C7BF70DDD9}"/>
              </a:ext>
            </a:extLst>
          </p:cNvPr>
          <p:cNvSpPr/>
          <p:nvPr/>
        </p:nvSpPr>
        <p:spPr>
          <a:xfrm>
            <a:off x="8265268" y="5971507"/>
            <a:ext cx="3266872" cy="51684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3657B2-BB2F-3EC4-DFF3-0123E5BF6D6B}"/>
              </a:ext>
            </a:extLst>
          </p:cNvPr>
          <p:cNvSpPr/>
          <p:nvPr/>
        </p:nvSpPr>
        <p:spPr>
          <a:xfrm>
            <a:off x="8133091" y="5048655"/>
            <a:ext cx="3582298" cy="65465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12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1C6BC0-9CBA-0BD6-C423-28E7AE567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19002"/>
            <a:ext cx="9589851" cy="2387600"/>
          </a:xfrm>
        </p:spPr>
        <p:txBody>
          <a:bodyPr/>
          <a:lstStyle/>
          <a:p>
            <a:r>
              <a:rPr lang="en-US" altLang="zh-CN" dirty="0"/>
              <a:t>DPOT: Auto-Regressive Denoising Operator Transformer for Large-Scale PDE Pre-Training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99EEE86-8FE7-3A22-D050-B2B102B71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许笑颜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EC08F-1CF4-5BA0-3607-BE41DF20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C8DD03-6952-2C11-7E14-1A6BC2C13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2345B-1E16-D72D-CAF0-5B173A87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5" y="1328720"/>
            <a:ext cx="10010848" cy="46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87461-C5FC-6EDF-A170-68A927C9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5D9D9-9831-69CA-4440-BF908359A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</p:spPr>
            <p:txBody>
              <a:bodyPr/>
              <a:lstStyle/>
              <a:p>
                <a:r>
                  <a:rPr lang="en-US" altLang="zh-CN" dirty="0"/>
                  <a:t> General Form of parametrized time-dependent PDEs: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                               		 : differential operator.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: 	Pde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Discrete Solutions.</a:t>
                </a:r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时间步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网格点的解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65D9D9-9831-69CA-4440-BF908359A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  <a:blipFill>
                <a:blip r:embed="rId2"/>
                <a:stretch>
                  <a:fillRect l="-671" t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AA5E734-AEDE-7E67-6559-27EAD1F56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25"/>
          <a:stretch/>
        </p:blipFill>
        <p:spPr>
          <a:xfrm>
            <a:off x="3662241" y="1658564"/>
            <a:ext cx="5314989" cy="14806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6C55FC-D344-6C9A-5F4D-E3A93F61D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78" y="3358276"/>
            <a:ext cx="4457733" cy="3476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8EE783-7E39-0AB9-684D-661C040B7EF1}"/>
              </a:ext>
            </a:extLst>
          </p:cNvPr>
          <p:cNvSpPr/>
          <p:nvPr/>
        </p:nvSpPr>
        <p:spPr>
          <a:xfrm>
            <a:off x="5072974" y="2650787"/>
            <a:ext cx="3750013" cy="4085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1CE89-4D7F-6C08-4A0A-82998EEACD5B}"/>
              </a:ext>
            </a:extLst>
          </p:cNvPr>
          <p:cNvSpPr txBox="1"/>
          <p:nvPr/>
        </p:nvSpPr>
        <p:spPr>
          <a:xfrm>
            <a:off x="2884969" y="2769869"/>
            <a:ext cx="20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Boundary condition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3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CA67D-2D66-7CF8-501A-5846CD7F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E375BF-ACEC-A8CA-5FC8-73D5C0AE0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1276350"/>
            <a:ext cx="10903992" cy="5581650"/>
          </a:xfrm>
        </p:spPr>
        <p:txBody>
          <a:bodyPr/>
          <a:lstStyle/>
          <a:p>
            <a:r>
              <a:rPr lang="en-US" altLang="zh-CN" b="1" i="1" dirty="0"/>
              <a:t>Input Encoding and Temporal Aggregation</a:t>
            </a:r>
          </a:p>
          <a:p>
            <a:pPr lvl="1"/>
            <a:r>
              <a:rPr lang="en-US" altLang="zh-CN" dirty="0"/>
              <a:t>Input: Spatial Data </a:t>
            </a:r>
          </a:p>
          <a:p>
            <a:pPr lvl="1"/>
            <a:r>
              <a:rPr lang="en-US" altLang="zh-CN" dirty="0"/>
              <a:t>Add Noise &amp; Denoise:  injecting small-scale noise into the inputs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Patch Layer: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Time Aggregation: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FF7CE-BB8A-777A-896F-EDDD8A31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51" y="1623033"/>
            <a:ext cx="2002524" cy="395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3D99FE-D450-D3FE-5CD9-FFDF3F73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1" y="2588415"/>
            <a:ext cx="509591" cy="2619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AC72E4-701C-04C9-5BC0-FD822563E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757" y="2501978"/>
            <a:ext cx="1466861" cy="366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319AD5-C6C3-5E59-FD75-5E4E6DFF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083" y="2638421"/>
            <a:ext cx="166689" cy="161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5DD483-F537-9102-EE60-D1C7216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41" y="2950511"/>
            <a:ext cx="1928827" cy="3476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46961CE-E1A9-6A5E-C354-4D50714F6CA4}"/>
              </a:ext>
            </a:extLst>
          </p:cNvPr>
          <p:cNvSpPr txBox="1"/>
          <p:nvPr/>
        </p:nvSpPr>
        <p:spPr>
          <a:xfrm>
            <a:off x="595364" y="29396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Noise!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4C38397-F041-1594-7A27-26688CE8ABCD}"/>
              </a:ext>
            </a:extLst>
          </p:cNvPr>
          <p:cNvSpPr/>
          <p:nvPr/>
        </p:nvSpPr>
        <p:spPr>
          <a:xfrm>
            <a:off x="1514628" y="3012475"/>
            <a:ext cx="301557" cy="2237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2B86044-39BB-AB1D-EC97-06230ACA3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969" y="2423736"/>
            <a:ext cx="4615645" cy="69621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7AAAA16-857B-38EB-2B58-ABBCB85B4A32}"/>
              </a:ext>
            </a:extLst>
          </p:cNvPr>
          <p:cNvSpPr txBox="1"/>
          <p:nvPr/>
        </p:nvSpPr>
        <p:spPr>
          <a:xfrm>
            <a:off x="4949536" y="3059668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Optimization Object 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A5AF94D-5247-5295-4363-86E0FA788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565" y="4055269"/>
            <a:ext cx="3267099" cy="4619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737EE1A-4014-E1F5-3599-DD18F75C2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967" y="4662894"/>
            <a:ext cx="2124091" cy="36671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15DB9CF-0EAD-E609-DDC1-74A868BEF5B1}"/>
              </a:ext>
            </a:extLst>
          </p:cNvPr>
          <p:cNvSpPr txBox="1"/>
          <p:nvPr/>
        </p:nvSpPr>
        <p:spPr>
          <a:xfrm>
            <a:off x="5573949" y="5064018"/>
            <a:ext cx="216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Positional encodings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0860305-A843-C7F6-9A1A-6D0EF0CA5B0B}"/>
              </a:ext>
            </a:extLst>
          </p:cNvPr>
          <p:cNvSpPr/>
          <p:nvPr/>
        </p:nvSpPr>
        <p:spPr>
          <a:xfrm>
            <a:off x="5393987" y="4662894"/>
            <a:ext cx="2345811" cy="81377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188613-A72D-EB8D-AD5B-2723CC1F26F8}"/>
              </a:ext>
            </a:extLst>
          </p:cNvPr>
          <p:cNvSpPr/>
          <p:nvPr/>
        </p:nvSpPr>
        <p:spPr>
          <a:xfrm>
            <a:off x="4274329" y="4055269"/>
            <a:ext cx="414403" cy="4294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1B855B8-CEAA-06A6-B6D2-F50FA5E619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6581" y="5785721"/>
            <a:ext cx="3138510" cy="676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DA54A5-085D-169B-9C66-892C1DAFD6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76" y="1672039"/>
            <a:ext cx="2471732" cy="35766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D87EEDA-FC3D-233E-F77A-8C276E191D57}"/>
              </a:ext>
            </a:extLst>
          </p:cNvPr>
          <p:cNvSpPr/>
          <p:nvPr/>
        </p:nvSpPr>
        <p:spPr>
          <a:xfrm>
            <a:off x="9528242" y="1623033"/>
            <a:ext cx="2575065" cy="161317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06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A509B-36EC-7867-4E56-A79D0DCF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2B0057-DAD0-C018-56A3-955E17059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6019395"/>
              </a:xfrm>
            </p:spPr>
            <p:txBody>
              <a:bodyPr/>
              <a:lstStyle/>
              <a:p>
                <a:r>
                  <a:rPr lang="en-US" altLang="zh-CN" b="1" i="1" dirty="0"/>
                  <a:t>Fourier Attention Layer</a:t>
                </a:r>
              </a:p>
              <a:p>
                <a:pPr lvl="1"/>
                <a:r>
                  <a:rPr lang="en-US" altLang="zh-CN" dirty="0"/>
                  <a:t>kernel integral transform</a:t>
                </a:r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endParaRPr lang="en-US" altLang="zh-CN" b="1" i="1" dirty="0"/>
              </a:p>
              <a:p>
                <a:pPr lvl="1"/>
                <a:r>
                  <a:rPr lang="en-US" altLang="zh-CN" dirty="0"/>
                  <a:t> frequency domain transformation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Update the hidden representation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a Fourier attention layer</a:t>
                </a:r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r>
                  <a:rPr lang="en-US" altLang="zh-CN" b="1" i="1" dirty="0"/>
                  <a:t>Multi-head Structure</a:t>
                </a:r>
              </a:p>
              <a:p>
                <a:pPr lvl="1"/>
                <a:endParaRPr lang="zh-CN" altLang="en-US" b="1" i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2B0057-DAD0-C018-56A3-955E17059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6019395"/>
              </a:xfrm>
              <a:blipFill>
                <a:blip r:embed="rId2"/>
                <a:stretch>
                  <a:fillRect l="-671" t="-1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0CCEA82-50C9-B0DA-7C25-48D75096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86" y="1978918"/>
            <a:ext cx="3829078" cy="6238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C9BE5-2490-A222-4EA8-1E4F9D06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86" y="2841340"/>
            <a:ext cx="3343299" cy="4476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201625-F3EB-26D5-6599-BA29B411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23" y="3866452"/>
            <a:ext cx="4424554" cy="4231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D3A82A-F21B-B72E-1AFD-996819700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86" y="4996807"/>
            <a:ext cx="4518475" cy="39221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0B530CA3-17C4-D038-83BC-2EBF5927DAF7}"/>
              </a:ext>
            </a:extLst>
          </p:cNvPr>
          <p:cNvSpPr/>
          <p:nvPr/>
        </p:nvSpPr>
        <p:spPr>
          <a:xfrm>
            <a:off x="5753910" y="2504068"/>
            <a:ext cx="272375" cy="30155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50BAE2-6738-7976-C54B-21B61060B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949" y="6407399"/>
            <a:ext cx="2793724" cy="4506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E3691BC-1A21-104E-0291-7EC2DBFBB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5264" y="5914960"/>
            <a:ext cx="4914936" cy="4095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A27D5E-95EE-D996-9C90-3DFB6D9E9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8858" y="1634738"/>
            <a:ext cx="2876571" cy="41624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2350B9B-48A8-5931-92C5-B84419328974}"/>
              </a:ext>
            </a:extLst>
          </p:cNvPr>
          <p:cNvSpPr/>
          <p:nvPr/>
        </p:nvSpPr>
        <p:spPr>
          <a:xfrm>
            <a:off x="9075907" y="3429000"/>
            <a:ext cx="3239522" cy="179426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9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39F4C-83C6-C6B8-1492-FB04C4E0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1238B-AA85-7FE8-27B1-2F8D85623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Pre-trained &amp; non-pre-trained small models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87F071-5562-DA3F-E9D2-D827C4D8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5" y="1967870"/>
            <a:ext cx="11188569" cy="46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BA340-4E52-8123-AA14-C8C852B2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D203C-F5FE-B434-917A-1F8770F1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Fine-tuning results(downstream tasks)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ADDB33-0150-ECBB-2C80-06512946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9" y="1999989"/>
            <a:ext cx="7934383" cy="21479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720BE5-7A1A-64F5-92AF-55D751190910}"/>
              </a:ext>
            </a:extLst>
          </p:cNvPr>
          <p:cNvSpPr txBox="1"/>
          <p:nvPr/>
        </p:nvSpPr>
        <p:spPr>
          <a:xfrm>
            <a:off x="1318098" y="4664412"/>
            <a:ext cx="240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training the DPOT from 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scratch for 500 epochs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ABC855-7AD0-1891-F2DA-158D1D707407}"/>
              </a:ext>
            </a:extLst>
          </p:cNvPr>
          <p:cNvSpPr txBox="1"/>
          <p:nvPr/>
        </p:nvSpPr>
        <p:spPr>
          <a:xfrm>
            <a:off x="5686349" y="4664412"/>
            <a:ext cx="4055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5"/>
                </a:solidFill>
                <a:effectLst/>
                <a:latin typeface="NimbusRomNo9L-Regu"/>
              </a:rPr>
              <a:t>training for the same number of steps but using pre-trained weights for initialization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4E49B6-3B99-01D0-82FF-F6C01718B75B}"/>
              </a:ext>
            </a:extLst>
          </p:cNvPr>
          <p:cNvSpPr/>
          <p:nvPr/>
        </p:nvSpPr>
        <p:spPr>
          <a:xfrm>
            <a:off x="3069077" y="3312268"/>
            <a:ext cx="2052536" cy="32101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3F8BAC-D4C5-D962-9C13-698C29F24C27}"/>
              </a:ext>
            </a:extLst>
          </p:cNvPr>
          <p:cNvSpPr/>
          <p:nvPr/>
        </p:nvSpPr>
        <p:spPr>
          <a:xfrm>
            <a:off x="3373877" y="3663609"/>
            <a:ext cx="1358629" cy="28582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180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A8645-05E4-8CA2-D168-E2D46524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50B8DF-DD5F-BF3A-023E-75340927C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Scaling law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E0CC8-5D68-F9BD-DFB6-FAA0F10C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425" y="2625950"/>
            <a:ext cx="8724964" cy="3152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A37EFF-FCC9-B32F-CC34-E05CC0102D1F}"/>
              </a:ext>
            </a:extLst>
          </p:cNvPr>
          <p:cNvSpPr txBox="1"/>
          <p:nvPr/>
        </p:nvSpPr>
        <p:spPr>
          <a:xfrm>
            <a:off x="3190673" y="2331747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5"/>
                </a:solidFill>
                <a:effectLst/>
                <a:latin typeface="NimbusRomNo9L-Regu"/>
              </a:rPr>
              <a:t>Before Fine tuning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63DDAD-9BD9-E334-CDD3-D79E8E1332A7}"/>
              </a:ext>
            </a:extLst>
          </p:cNvPr>
          <p:cNvSpPr txBox="1"/>
          <p:nvPr/>
        </p:nvSpPr>
        <p:spPr>
          <a:xfrm>
            <a:off x="7477328" y="2276074"/>
            <a:ext cx="229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NimbusRomNo9L-Regu"/>
              </a:rPr>
              <a:t>After Fine tuning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3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E9965-7A86-9E83-0427-B6EC2B5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PDE - 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84C49-803F-113B-8B34-65637192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73811-5604-A5F5-D0BB-80446477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16" y="3261665"/>
            <a:ext cx="9372669" cy="20621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E09C3-2150-BB4D-5B34-6E5517F5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6" y="1457832"/>
            <a:ext cx="3925040" cy="811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A4246E-8E36-41AF-B4DA-9E7FA3A6C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805" y="2212844"/>
            <a:ext cx="7952389" cy="51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7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4CCD0-4FB2-9F2F-399D-7625FA6A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04EF3-219A-5AFD-7896-CEE042357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4098" name="Picture 2" descr="approach">
            <a:extLst>
              <a:ext uri="{FF2B5EF4-FFF2-40B4-BE49-F238E27FC236}">
                <a16:creationId xmlns:a16="http://schemas.microsoft.com/office/drawing/2014/main" id="{8F5690D2-5DAC-215A-CF33-EF8C50B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2" y="1480823"/>
            <a:ext cx="11185288" cy="49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59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D28E8-3EB1-7D6E-3DD3-2BABD0CB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PDE - 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88318-7EDF-7D7F-C4E1-96E3B6DA4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D48626-BFD0-2503-252A-F7BE2E0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3" y="996712"/>
            <a:ext cx="9857653" cy="5018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5A2C71-7846-687F-7726-876C8630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3" y="6081593"/>
            <a:ext cx="8384638" cy="787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E50D86-72E1-6C2A-F4AF-DE05960A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669" y="5657068"/>
            <a:ext cx="4590889" cy="4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8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6C832-79D3-C325-9799-E2F1E7D4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PDE - Read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029C4-8767-80B9-3C50-78D75490E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FC3F1D-A8AA-BB31-E71C-7077EA30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89" y="1227712"/>
            <a:ext cx="9105070" cy="50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39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35466-1FD9-CD01-2245-57AF9B19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F02E6-D2FF-B8FD-640D-060BE665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06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D09DC-1FF3-94B1-89D8-D8A3486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062E8-1BCF-D47E-1F17-E82D9F76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</a:t>
            </a:r>
            <a:r>
              <a:rPr lang="en-US" altLang="zh-CN" dirty="0">
                <a:solidFill>
                  <a:schemeClr val="accent6"/>
                </a:solidFill>
              </a:rPr>
              <a:t>discover governing equations </a:t>
            </a:r>
            <a:r>
              <a:rPr lang="en-US" altLang="zh-CN" dirty="0"/>
              <a:t>from scientific data </a:t>
            </a:r>
            <a:r>
              <a:rPr lang="en-US" altLang="zh-CN" b="1" dirty="0"/>
              <a:t>without prior knowledge 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Conduct </a:t>
            </a:r>
            <a:r>
              <a:rPr lang="en-US" altLang="zh-CN" b="1" dirty="0"/>
              <a:t>coordinate transformation </a:t>
            </a:r>
            <a:r>
              <a:rPr lang="en-US" altLang="zh-CN" dirty="0"/>
              <a:t>into a reduced space</a:t>
            </a:r>
          </a:p>
          <a:p>
            <a:pPr lvl="1"/>
            <a:r>
              <a:rPr lang="en-US" altLang="zh-CN" dirty="0"/>
              <a:t>Identification of both the structure and parameters of</a:t>
            </a:r>
            <a:r>
              <a:rPr lang="zh-CN" altLang="en-US" dirty="0"/>
              <a:t> </a:t>
            </a:r>
            <a:r>
              <a:rPr lang="en-US" altLang="zh-CN" dirty="0"/>
              <a:t>nonlinear dynamical systems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Idea:</a:t>
            </a:r>
          </a:p>
          <a:p>
            <a:r>
              <a:rPr lang="en-US" altLang="zh-CN" dirty="0"/>
              <a:t>Design a custom deep autoencoder network </a:t>
            </a:r>
          </a:p>
          <a:p>
            <a:pPr lvl="1"/>
            <a:r>
              <a:rPr lang="en-US" altLang="zh-CN" dirty="0"/>
              <a:t>Discover a coordinate transformation into a reduced space.</a:t>
            </a:r>
          </a:p>
          <a:p>
            <a:pPr lvl="1"/>
            <a:r>
              <a:rPr lang="en-US" altLang="zh-CN" dirty="0"/>
              <a:t>Thus the dynamics may be sparsely represented.</a:t>
            </a:r>
          </a:p>
          <a:p>
            <a:r>
              <a:rPr lang="en-US" altLang="zh-CN" dirty="0"/>
              <a:t>About the autoencoder network:</a:t>
            </a:r>
          </a:p>
          <a:p>
            <a:pPr lvl="1"/>
            <a:r>
              <a:rPr lang="en-US" altLang="zh-CN" dirty="0"/>
              <a:t>SIND </a:t>
            </a:r>
          </a:p>
          <a:p>
            <a:pPr lvl="1"/>
            <a:r>
              <a:rPr lang="en-US" altLang="zh-CN" dirty="0"/>
              <a:t>Encoder &amp; Decoder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3A2E8E-482C-3550-1E08-4FA63A16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85" y="3866745"/>
            <a:ext cx="5297015" cy="29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2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8C5ED-C752-E2E5-D788-7E0FC57C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9A00A-BA6D-C27C-C0A0-BAA7D3429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How to conduct coordinate transformation?</a:t>
                </a:r>
              </a:p>
              <a:p>
                <a:pPr lvl="1"/>
                <a:r>
                  <a:rPr lang="en-US" altLang="zh-CN" dirty="0"/>
                  <a:t>Use an autoencoder.</a:t>
                </a:r>
              </a:p>
              <a:p>
                <a:pPr marL="3987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𝐸𝑛𝑐𝑜𝑑𝑒𝑟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𝐸𝑛𝑐𝑜𝑑𝑒𝑟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b="1" dirty="0"/>
              </a:p>
              <a:p>
                <a:pPr lvl="1" algn="ctr"/>
                <a:r>
                  <a:rPr lang="en-US" altLang="zh-CN" i="1" dirty="0"/>
                  <a:t>Encoder —— Latent space —— Decoder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9A00A-BA6D-C27C-C0A0-BAA7D3429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7A7021D-DE9D-5BAE-BCAE-2B6AF46E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70" y="3208345"/>
            <a:ext cx="4295630" cy="27012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D8FDE2-08A9-501B-A9A6-72EFBC2E3922}"/>
              </a:ext>
            </a:extLst>
          </p:cNvPr>
          <p:cNvSpPr txBox="1"/>
          <p:nvPr/>
        </p:nvSpPr>
        <p:spPr>
          <a:xfrm>
            <a:off x="192136" y="3900792"/>
            <a:ext cx="3728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/>
                </a:solidFill>
                <a:effectLst/>
                <a:latin typeface="Dutch801BT-Roman"/>
              </a:rPr>
              <a:t>No guarantee that the intrinsic coordinates learned will have associated sparse dynamical models</a:t>
            </a:r>
            <a:r>
              <a:rPr lang="zh-CN" altLang="en-US" sz="2400" dirty="0">
                <a:solidFill>
                  <a:schemeClr val="accent6"/>
                </a:solidFill>
                <a:effectLst/>
                <a:latin typeface="Dutch801BT-Roman"/>
              </a:rPr>
              <a:t>！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1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53ABF-07AA-7897-2650-DD55C91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necessity of physics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B6DF4-991C-F22B-FA85-B976D6DC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726" y="3158653"/>
            <a:ext cx="3037419" cy="415806"/>
          </a:xfrm>
        </p:spPr>
        <p:txBody>
          <a:bodyPr/>
          <a:lstStyle/>
          <a:p>
            <a:r>
              <a:rPr lang="en-US" altLang="zh-CN" dirty="0"/>
              <a:t>Without Physics Prior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3E451-6E6A-07D0-A554-31C7C16F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54" y="3635447"/>
            <a:ext cx="5657891" cy="3176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71BC16-11D7-0323-6EC1-6252B99F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62" y="935477"/>
            <a:ext cx="7303935" cy="206508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BA48D42-4387-90EC-E529-9B70ABB6E3F7}"/>
              </a:ext>
            </a:extLst>
          </p:cNvPr>
          <p:cNvSpPr txBox="1">
            <a:spLocks/>
          </p:cNvSpPr>
          <p:nvPr/>
        </p:nvSpPr>
        <p:spPr>
          <a:xfrm>
            <a:off x="6204267" y="3158653"/>
            <a:ext cx="3037419" cy="41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6"/>
                </a:solidFill>
              </a:rPr>
              <a:t>With Physics Prior  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86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1A692-8E68-68A8-D2BF-E125B9AF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 Knowledge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5A2BAB-82DD-5EDF-AB22-42371ED3A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 dynamical system: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:  the state of the system</a:t>
                </a:r>
              </a:p>
              <a:p>
                <a:r>
                  <a:rPr lang="en-US" altLang="zh-CN" dirty="0"/>
                  <a:t>                      :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an submanifold of 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-dimensional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b="1" dirty="0"/>
                  <a:t>                   </a:t>
                </a:r>
                <a:r>
                  <a:rPr lang="en-US" altLang="zh-CN" dirty="0"/>
                  <a:t>:   dynamics vector field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Koopman Theory:</a:t>
                </a:r>
              </a:p>
              <a:p>
                <a:r>
                  <a:rPr lang="en-US" altLang="zh-CN" dirty="0"/>
                  <a:t>find a new vector of coordinates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b="1" dirty="0"/>
                  <a:t>:</a:t>
                </a:r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5A2BAB-82DD-5EDF-AB22-42371ED3A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3BD6908-6F92-0355-08B6-95A8C40E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50" y="1589620"/>
            <a:ext cx="2425244" cy="72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2D7D79-BE67-8EE8-208F-B66F6F0A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23" y="2509993"/>
            <a:ext cx="1447910" cy="375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0DA7F9-BE0F-F248-7E43-00515C33E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58" y="2951091"/>
            <a:ext cx="331604" cy="307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257BC-3E8E-327C-6695-A7F09DA9F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237" y="5025907"/>
            <a:ext cx="3576664" cy="4857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C28F58-18A4-8122-5589-99D2B8FE1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21" y="5626334"/>
            <a:ext cx="1557349" cy="6096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5EA329-78D2-0032-6E18-D84F4137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47" y="5626334"/>
            <a:ext cx="2214579" cy="661992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524021D9-770E-F767-3385-52472981CA06}"/>
              </a:ext>
            </a:extLst>
          </p:cNvPr>
          <p:cNvSpPr/>
          <p:nvPr/>
        </p:nvSpPr>
        <p:spPr>
          <a:xfrm>
            <a:off x="3110378" y="5857291"/>
            <a:ext cx="507460" cy="316148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A726AB16-A1B5-FDB4-9ADF-2893DDD36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26" y="6350586"/>
                <a:ext cx="4443065" cy="415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Nonlinear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        </a:t>
                </a:r>
                <a:r>
                  <a:rPr lang="en-US" altLang="zh-CN" b="1" dirty="0">
                    <a:solidFill>
                      <a:schemeClr val="accent6"/>
                    </a:solidFill>
                  </a:rPr>
                  <a:t>Linear!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A726AB16-A1B5-FDB4-9ADF-2893DDD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26" y="6350586"/>
                <a:ext cx="4443065" cy="415806"/>
              </a:xfrm>
              <a:prstGeom prst="rect">
                <a:avLst/>
              </a:prstGeom>
              <a:blipFill>
                <a:blip r:embed="rId9"/>
                <a:stretch>
                  <a:fillRect l="-1786" t="-1764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4DA414FD-146A-6153-93E0-CC2E43656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1734" y="4189364"/>
                <a:ext cx="5110755" cy="2469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This work:</a:t>
                </a:r>
              </a:p>
              <a:p>
                <a:r>
                  <a:rPr lang="en-US" altLang="zh-CN" dirty="0"/>
                  <a:t>find a new vector of coordinates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b="1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4DA414FD-146A-6153-93E0-CC2E43656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34" y="4189364"/>
                <a:ext cx="5110755" cy="2469547"/>
              </a:xfrm>
              <a:prstGeom prst="rect">
                <a:avLst/>
              </a:prstGeom>
              <a:blipFill>
                <a:blip r:embed="rId10"/>
                <a:stretch>
                  <a:fillRect l="-1432" t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44A81F22-641A-7DBE-6A52-A5263212B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777" y="5025906"/>
            <a:ext cx="3576664" cy="4857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CDB390-939B-5E2C-49A9-DB6E0F49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79" y="5626334"/>
            <a:ext cx="2214579" cy="661992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38F5857B-FD7D-52D5-CD34-DB24CC8F6FF1}"/>
              </a:ext>
            </a:extLst>
          </p:cNvPr>
          <p:cNvSpPr/>
          <p:nvPr/>
        </p:nvSpPr>
        <p:spPr>
          <a:xfrm>
            <a:off x="8832251" y="5857291"/>
            <a:ext cx="507460" cy="316148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5048A1-C430-9697-E247-D2F7D5DF5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812" y="5629927"/>
            <a:ext cx="1903127" cy="689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B43C5034-5C1D-F17B-3D81-19A234E33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505" y="6320472"/>
                <a:ext cx="5169448" cy="415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High-dimension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        </a:t>
                </a:r>
                <a:r>
                  <a:rPr lang="en-US" altLang="zh-CN" b="1" dirty="0">
                    <a:solidFill>
                      <a:schemeClr val="accent6"/>
                    </a:solidFill>
                  </a:rPr>
                  <a:t>Low-dimension!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B43C5034-5C1D-F17B-3D81-19A234E3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05" y="6320472"/>
                <a:ext cx="5169448" cy="415806"/>
              </a:xfrm>
              <a:prstGeom prst="rect">
                <a:avLst/>
              </a:prstGeom>
              <a:blipFill>
                <a:blip r:embed="rId12"/>
                <a:stretch>
                  <a:fillRect l="-1533" t="-17647" r="-342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39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8D0B5-9BBA-1D84-139D-07C6A508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1" y="199089"/>
            <a:ext cx="9339047" cy="8581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Prior Knowledge - Sparse identification of non-linear dynamics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28E7F-2FCE-E393-1268-B5CB82A3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581650"/>
              </a:xfrm>
            </p:spPr>
            <p:txBody>
              <a:bodyPr/>
              <a:lstStyle/>
              <a:p>
                <a:r>
                  <a:rPr lang="en-US" altLang="zh-CN" dirty="0"/>
                  <a:t>Consider a dynamical system of the 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1</a:t>
                </a:r>
                <a:r>
                  <a:rPr lang="en-US" altLang="zh-CN" b="1" i="1" baseline="30000" dirty="0"/>
                  <a:t>st</a:t>
                </a:r>
                <a:r>
                  <a:rPr lang="en-US" altLang="zh-CN" b="1" i="1" dirty="0"/>
                  <a:t>  Step: </a:t>
                </a:r>
                <a:r>
                  <a:rPr lang="en-US" altLang="zh-CN" dirty="0"/>
                  <a:t>Construct a library of nonlinear candidate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2</a:t>
                </a:r>
                <a:r>
                  <a:rPr lang="en-US" altLang="zh-CN" b="1" i="1" baseline="30000" dirty="0"/>
                  <a:t>nd</a:t>
                </a:r>
                <a:r>
                  <a:rPr lang="en-US" altLang="zh-CN" b="1" i="1" dirty="0"/>
                  <a:t>  Step: </a:t>
                </a:r>
                <a:r>
                  <a:rPr lang="en-US" altLang="zh-CN" dirty="0"/>
                  <a:t> Construct a vector of coefficients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3</a:t>
                </a:r>
                <a:r>
                  <a:rPr lang="en-US" altLang="zh-CN" b="1" i="1" baseline="30000" dirty="0"/>
                  <a:t>rd</a:t>
                </a:r>
                <a:r>
                  <a:rPr lang="en-US" altLang="zh-CN" b="1" i="1" dirty="0"/>
                  <a:t>  Step:</a:t>
                </a:r>
                <a:r>
                  <a:rPr lang="en-US" altLang="zh-CN" dirty="0"/>
                  <a:t> Assume              admits a sparse representation in</a:t>
                </a:r>
                <a:endParaRPr lang="en-US" altLang="zh-CN" b="1" i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28E7F-2FCE-E393-1268-B5CB82A3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581650"/>
              </a:xfrm>
              <a:blipFill>
                <a:blip r:embed="rId3"/>
                <a:stretch>
                  <a:fillRect l="-671" t="-1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9ED9CFA-C5F6-62ED-227D-D10A5F8E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353" y="1689134"/>
            <a:ext cx="2080716" cy="630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AAE29-05E5-7628-AF95-1BD99D2F5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00" y="1321246"/>
            <a:ext cx="4497952" cy="1210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CDBE3-4B8D-04B6-2A15-0F3E5AA60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367" y="2945017"/>
            <a:ext cx="5070113" cy="938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CE1D4-A760-68A1-0E4B-9F73B718F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367" y="4307261"/>
            <a:ext cx="1962127" cy="4021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22B2F3-7817-6A42-F71F-336DE55B1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681" y="4349545"/>
            <a:ext cx="1530897" cy="317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8D6DA2-CF44-3BFA-7EA6-2FC72FBF9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329" y="5042865"/>
            <a:ext cx="861747" cy="402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CDA229-2889-C49B-8374-9AF49BA8F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1034" y="5153181"/>
            <a:ext cx="658799" cy="2675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216B69-C88C-DCC0-AC0A-31D37D07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28" y="5523690"/>
            <a:ext cx="2080716" cy="6308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02079B-9163-A083-F587-3294AE06E4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31" t="-14273" b="-1"/>
          <a:stretch/>
        </p:blipFill>
        <p:spPr>
          <a:xfrm>
            <a:off x="4849239" y="6059392"/>
            <a:ext cx="1067298" cy="3175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BE0F709-C267-C55A-0D11-0A7D5EFF2E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0516" b="-13768"/>
          <a:stretch/>
        </p:blipFill>
        <p:spPr>
          <a:xfrm>
            <a:off x="3661076" y="6099007"/>
            <a:ext cx="261024" cy="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69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387B8-8418-3601-E129-A37A8F11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1" y="199089"/>
            <a:ext cx="9971345" cy="8581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Prior Knowledge - Sparse identification of non-linear dynamics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DD7FD5-11F3-3451-DED6-69827096C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</p:spPr>
            <p:txBody>
              <a:bodyPr/>
              <a:lstStyle/>
              <a:p>
                <a:r>
                  <a:rPr lang="en-US" altLang="zh-CN" b="1" i="1" dirty="0"/>
                  <a:t>4</a:t>
                </a:r>
                <a:r>
                  <a:rPr lang="en-US" altLang="zh-CN" b="1" i="1" baseline="30000" dirty="0"/>
                  <a:t>th</a:t>
                </a:r>
                <a:r>
                  <a:rPr lang="en-US" altLang="zh-CN" b="1" i="1" dirty="0"/>
                  <a:t> Step: </a:t>
                </a:r>
                <a:r>
                  <a:rPr lang="en-US" altLang="zh-CN" dirty="0"/>
                  <a:t>Solve an optimization problem in finding a sparse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which optimally embeds      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 is a regularization parameter.</a:t>
                </a:r>
              </a:p>
              <a:p>
                <a:endParaRPr lang="en-US" altLang="zh-CN" dirty="0"/>
              </a:p>
              <a:p>
                <a:r>
                  <a:rPr lang="en-US" altLang="zh-CN" b="1" i="1" dirty="0"/>
                  <a:t>5</a:t>
                </a:r>
                <a:r>
                  <a:rPr lang="en-US" altLang="zh-CN" b="1" i="1" baseline="30000" dirty="0"/>
                  <a:t>th</a:t>
                </a:r>
                <a:r>
                  <a:rPr lang="en-US" altLang="zh-CN" b="1" i="1" dirty="0"/>
                  <a:t> Step: </a:t>
                </a:r>
                <a:r>
                  <a:rPr lang="en-US" altLang="zh-CN" dirty="0"/>
                  <a:t>Reconstruct the dynamical system.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DD7FD5-11F3-3451-DED6-69827096C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  <a:blipFill>
                <a:blip r:embed="rId2"/>
                <a:stretch>
                  <a:fillRect l="-671" t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B5DFE1-301D-64B4-CEC3-A49F469A6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516" b="-13768"/>
          <a:stretch/>
        </p:blipFill>
        <p:spPr>
          <a:xfrm>
            <a:off x="10476688" y="1337317"/>
            <a:ext cx="261024" cy="316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106D9-124B-609A-FD16-6000E5A7C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72" y="1727518"/>
            <a:ext cx="4879658" cy="659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D7C50B-C240-BF7C-9640-14FEBBFB4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572" y="4339397"/>
            <a:ext cx="2062178" cy="3667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6A78CE-9CD0-20BD-918C-B1A49F62BBA8}"/>
              </a:ext>
            </a:extLst>
          </p:cNvPr>
          <p:cNvSpPr txBox="1"/>
          <p:nvPr/>
        </p:nvSpPr>
        <p:spPr>
          <a:xfrm>
            <a:off x="5571957" y="2393501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ow</a:t>
            </a:r>
            <a:r>
              <a:rPr lang="zh-CN" altLang="en-US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Use least squares regression!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1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FD745-DC6A-D419-FF5B-12EA01E2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3A145-7CEE-B022-71C7-65F9481C9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 of the research: Identify the dynamic system                              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     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Assume reduced coordinates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Specify candidate basis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3A145-7CEE-B022-71C7-65F9481C9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AABBACF-A76D-E3B1-97FD-1D3E533B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5" t="774" r="8124" b="-1"/>
          <a:stretch/>
        </p:blipFill>
        <p:spPr>
          <a:xfrm>
            <a:off x="6488350" y="1128409"/>
            <a:ext cx="1819072" cy="656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E179FA-0F31-56B8-58BC-9434D780D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07" y="2082759"/>
            <a:ext cx="3127104" cy="313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8DCA5-D377-7A84-EFD5-0F738CC2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976" y="2615602"/>
            <a:ext cx="2259462" cy="3227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B7FFAF-9331-745B-DD35-332A39F10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477" y="2599844"/>
            <a:ext cx="2361704" cy="338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5E5B20-6FCA-8E6F-1E2D-2AA6C5D5C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707" y="3919619"/>
            <a:ext cx="3647608" cy="348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7B787A-8DAB-9F1F-13A3-8349F43D24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922"/>
          <a:stretch/>
        </p:blipFill>
        <p:spPr>
          <a:xfrm>
            <a:off x="838061" y="4259849"/>
            <a:ext cx="6206738" cy="25773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B63542-BB52-3BE5-A77E-C3C7E0503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799" y="5142812"/>
            <a:ext cx="5123278" cy="6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C026-EC3C-A58F-55DB-4B01717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BLASTNet</a:t>
            </a:r>
            <a:r>
              <a:rPr lang="en-US" altLang="zh-CN" dirty="0">
                <a:solidFill>
                  <a:srgbClr val="FF0000"/>
                </a:solidFill>
              </a:rPr>
              <a:t> - Dataset Category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EC452-A48C-7CA5-F36F-361BCD0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Simulation Dataset: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F939B-7558-AC83-F92D-01336F2E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34" y="1684001"/>
            <a:ext cx="8086625" cy="51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5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D00CE-87D1-B0BD-67E3-D95D8091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E4F87-0FD9-CFB3-1E7A-09EB3ACC3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zh-CN" dirty="0"/>
                  <a:t>Protect the dynamic property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zh-CN" dirty="0"/>
                  <a:t>Protect the dynamic property of </a:t>
                </a:r>
                <a:r>
                  <a:rPr lang="en-US" altLang="zh-CN" b="1" dirty="0"/>
                  <a:t>z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E4F87-0FD9-CFB3-1E7A-09EB3ACC3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5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89D6CE1-06F6-6EDC-F0D7-1769A794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38" y="1606480"/>
            <a:ext cx="4481545" cy="590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B8710B-4A55-91EE-FBCE-21F0F611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92" y="2197034"/>
            <a:ext cx="7231394" cy="1892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A549E0-9FBF-7750-337E-33462A5D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862" y="5009908"/>
            <a:ext cx="6878096" cy="1881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7D67CE-0B8A-23FE-7F1F-7B3521D91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00" b="11838"/>
          <a:stretch/>
        </p:blipFill>
        <p:spPr>
          <a:xfrm>
            <a:off x="4156474" y="4561951"/>
            <a:ext cx="3490938" cy="5107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146962-0B44-DDB9-507F-E518E83053B1}"/>
              </a:ext>
            </a:extLst>
          </p:cNvPr>
          <p:cNvSpPr/>
          <p:nvPr/>
        </p:nvSpPr>
        <p:spPr>
          <a:xfrm>
            <a:off x="3827834" y="1606480"/>
            <a:ext cx="4625502" cy="59055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651E92-CE9D-F317-D533-9BC656124C52}"/>
              </a:ext>
            </a:extLst>
          </p:cNvPr>
          <p:cNvSpPr/>
          <p:nvPr/>
        </p:nvSpPr>
        <p:spPr>
          <a:xfrm>
            <a:off x="4119663" y="3531296"/>
            <a:ext cx="4683869" cy="55792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A21227-90B8-7EEE-5102-4863348F3C1E}"/>
              </a:ext>
            </a:extLst>
          </p:cNvPr>
          <p:cNvSpPr/>
          <p:nvPr/>
        </p:nvSpPr>
        <p:spPr>
          <a:xfrm>
            <a:off x="4119664" y="4561951"/>
            <a:ext cx="3618690" cy="55792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683FC5-F0E5-E33C-BC37-A624E5252EE2}"/>
              </a:ext>
            </a:extLst>
          </p:cNvPr>
          <p:cNvSpPr/>
          <p:nvPr/>
        </p:nvSpPr>
        <p:spPr>
          <a:xfrm>
            <a:off x="4119663" y="6260217"/>
            <a:ext cx="4771417" cy="55792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8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6A684-4C6E-6E24-2270-B63D61C6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6CDD44-1467-4787-B632-C58B63F06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072" y="940746"/>
                <a:ext cx="4443790" cy="490082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CN" dirty="0"/>
                  <a:t>Compute standard autoencoder loss(Reconstruction Loss).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5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CN" dirty="0"/>
                  <a:t>Compute </a:t>
                </a:r>
                <a:r>
                  <a:rPr lang="en-US" altLang="zh-CN" dirty="0" err="1"/>
                  <a:t>SINDy</a:t>
                </a:r>
                <a:r>
                  <a:rPr lang="en-US" altLang="zh-CN" dirty="0"/>
                  <a:t> Regularization.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en-US" altLang="zh-CN" dirty="0"/>
                  <a:t>Combine the above 4 terms and gain the overall loss.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𝑜𝑣𝑒𝑟𝑎𝑙𝑙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6CDD44-1467-4787-B632-C58B63F06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072" y="940746"/>
                <a:ext cx="4443790" cy="4900827"/>
              </a:xfrm>
              <a:blipFill>
                <a:blip r:embed="rId2"/>
                <a:stretch>
                  <a:fillRect l="-1509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19D8F60-6758-EF22-41A3-A74FB0DF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28" y="1798932"/>
            <a:ext cx="2495568" cy="419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AC7133-DBE0-BB0C-DCA4-8DEC643B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379" y="1017106"/>
            <a:ext cx="7122787" cy="38948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BE49BD-9DB7-261F-1E68-D78C5A85953B}"/>
              </a:ext>
            </a:extLst>
          </p:cNvPr>
          <p:cNvSpPr txBox="1"/>
          <p:nvPr/>
        </p:nvSpPr>
        <p:spPr>
          <a:xfrm>
            <a:off x="4473546" y="56562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Overall Loss!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AE2118F-E19B-7968-87CA-14C0024A14E9}"/>
              </a:ext>
            </a:extLst>
          </p:cNvPr>
          <p:cNvSpPr/>
          <p:nvPr/>
        </p:nvSpPr>
        <p:spPr>
          <a:xfrm rot="20225279">
            <a:off x="5248074" y="5096767"/>
            <a:ext cx="642025" cy="419103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85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DD929-6C24-57B4-D8DA-98FB220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Chaotic Lorenz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090A5-145E-BFA7-C2D0-9927EADD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72" y="1255081"/>
            <a:ext cx="5031589" cy="4900827"/>
          </a:xfrm>
        </p:spPr>
        <p:txBody>
          <a:bodyPr/>
          <a:lstStyle/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Goal:</a:t>
            </a:r>
            <a:r>
              <a:rPr lang="zh-CN" altLang="en-US" dirty="0"/>
              <a:t> 从已经给定的</a:t>
            </a:r>
            <a:r>
              <a:rPr lang="en-US" altLang="zh-CN" dirty="0"/>
              <a:t>Lorenz System</a:t>
            </a:r>
            <a:r>
              <a:rPr lang="zh-CN" altLang="en-US" dirty="0"/>
              <a:t>数据进行训练，观察其能否还原动力系统。</a:t>
            </a:r>
            <a:endParaRPr lang="en-US" altLang="zh-CN" dirty="0"/>
          </a:p>
          <a:p>
            <a:r>
              <a:rPr lang="en-US" altLang="zh-CN" dirty="0"/>
              <a:t>Training Dataset: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450B8B-0E2B-22C2-6069-F7A9690D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9" y="1325955"/>
            <a:ext cx="2071703" cy="971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BFE5C2-5BB5-3DFA-347E-563E74C211BF}"/>
              </a:ext>
            </a:extLst>
          </p:cNvPr>
          <p:cNvSpPr txBox="1"/>
          <p:nvPr/>
        </p:nvSpPr>
        <p:spPr>
          <a:xfrm>
            <a:off x="1095956" y="4608615"/>
            <a:ext cx="31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a nonlinear combination of the 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true Lorenz variables 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4ECDEA-EA6A-6E39-89E1-F669D63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76" y="1353712"/>
            <a:ext cx="2144959" cy="99721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E6D976A2-16D5-7D1C-30CF-4B52DE3F67F1}"/>
              </a:ext>
            </a:extLst>
          </p:cNvPr>
          <p:cNvSpPr/>
          <p:nvPr/>
        </p:nvSpPr>
        <p:spPr>
          <a:xfrm>
            <a:off x="2669047" y="1592860"/>
            <a:ext cx="593388" cy="437745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B9B322-082E-D551-A440-36E8D6817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10"/>
          <a:stretch/>
        </p:blipFill>
        <p:spPr>
          <a:xfrm>
            <a:off x="5516031" y="1852321"/>
            <a:ext cx="6675969" cy="3383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031A48-FF9C-AF2C-AC02-46BD96067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8073"/>
            <a:ext cx="5579534" cy="7638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A15ABD-461F-B022-265A-B79A8FB75843}"/>
              </a:ext>
            </a:extLst>
          </p:cNvPr>
          <p:cNvSpPr txBox="1"/>
          <p:nvPr/>
        </p:nvSpPr>
        <p:spPr>
          <a:xfrm>
            <a:off x="5985963" y="6155907"/>
            <a:ext cx="57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 Recover the correct sparsity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of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nonlinear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dynamics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systems!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8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A0399-2762-D1CC-D802-A1B88F73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Chaotic Lorenz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98205-AA89-2500-7CCC-D466E841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94" y="2425899"/>
            <a:ext cx="4316606" cy="284939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9-Regular"/>
                <a:ea typeface="宋体" panose="02010600030101010101" pitchFamily="2" charset="-122"/>
              </a:rPr>
              <a:t>define an affine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9-Regular"/>
              </a:rPr>
              <a:t>transformation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98AAD6-5DB1-4670-C930-7A62DC18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19" y="909169"/>
            <a:ext cx="5975609" cy="4469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CE3E54-2849-D540-1BCC-71708D6A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70" y="1419228"/>
            <a:ext cx="3123392" cy="975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7E24BE-D9BA-FEB6-01D4-4399122D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99" y="3654800"/>
            <a:ext cx="4617609" cy="30041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76B573-FBD3-0F22-94BC-B5953692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00" y="2815554"/>
            <a:ext cx="3814790" cy="36195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02084A1-E622-CD32-0580-BACD543D2CA8}"/>
              </a:ext>
            </a:extLst>
          </p:cNvPr>
          <p:cNvSpPr txBox="1">
            <a:spLocks/>
          </p:cNvSpPr>
          <p:nvPr/>
        </p:nvSpPr>
        <p:spPr>
          <a:xfrm>
            <a:off x="461671" y="3177507"/>
            <a:ext cx="4316606" cy="28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latin typeface="LMRoman9-Regular"/>
                <a:ea typeface="宋体" panose="02010600030101010101" pitchFamily="2" charset="-122"/>
              </a:rPr>
              <a:t>Substitute into original equation: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E66798-615A-DED4-00B6-8929BAA5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99" y="5680278"/>
            <a:ext cx="3162166" cy="1036776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A779C8FD-AB98-31FE-CDF6-749AC8138B29}"/>
              </a:ext>
            </a:extLst>
          </p:cNvPr>
          <p:cNvSpPr/>
          <p:nvPr/>
        </p:nvSpPr>
        <p:spPr>
          <a:xfrm>
            <a:off x="6023987" y="6089033"/>
            <a:ext cx="517490" cy="341644"/>
          </a:xfrm>
          <a:prstGeom prst="rightArrow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609CE91C-2AD4-BD5F-052F-1986104F7786}"/>
              </a:ext>
            </a:extLst>
          </p:cNvPr>
          <p:cNvSpPr txBox="1">
            <a:spLocks/>
          </p:cNvSpPr>
          <p:nvPr/>
        </p:nvSpPr>
        <p:spPr>
          <a:xfrm>
            <a:off x="443294" y="947119"/>
            <a:ext cx="5276402" cy="28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怎么把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Discovered Model</a:t>
            </a:r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转换为和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True Model</a:t>
            </a:r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一样的变量形式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?</a:t>
            </a:r>
            <a:endParaRPr lang="zh-CN" altLang="en-US" sz="2000" dirty="0">
              <a:solidFill>
                <a:schemeClr val="accent6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1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662D5-8306-A97C-0120-C73CE1F3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Nonlinear Pendulum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FB29A9-D501-2FB0-304C-19FB10E04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68941"/>
                <a:ext cx="5449879" cy="5937113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Dataset:  generate a series of snapshot images with a 2D Gaussian centered at the center of mass, determined by the pendulum’s angle z.</a:t>
                </a:r>
              </a:p>
              <a:p>
                <a:pPr lvl="1"/>
                <a:r>
                  <a:rPr lang="zh-CN" altLang="en-US" dirty="0"/>
                  <a:t>模拟非线性摆的运动，生成摆角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随时间变化的轨迹。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使用这些轨迹生成一系列包含</a:t>
                </a:r>
                <a:r>
                  <a:rPr lang="en-US" altLang="zh-CN" dirty="0"/>
                  <a:t>2D</a:t>
                </a:r>
                <a:r>
                  <a:rPr lang="zh-CN" altLang="en-US" dirty="0"/>
                  <a:t>高斯分布的图像，这些图像表示了摆在不同时间点的位置。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L2 error of Model 1: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FB29A9-D501-2FB0-304C-19FB10E04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8941"/>
                <a:ext cx="5449879" cy="5937113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6A91451-F237-C688-0860-E3A0340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50" y="1119746"/>
            <a:ext cx="1534524" cy="3902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06656F-475C-A886-F1CF-88690285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024" y="1309992"/>
            <a:ext cx="6941594" cy="47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8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5B4D5-4B16-6CBE-3C6F-3A1555A0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Example of Simulated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B9907A-FDE4-F726-5CB4-7F82D3BD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1276350"/>
            <a:ext cx="6719338" cy="4900827"/>
          </a:xfrm>
        </p:spPr>
        <p:txBody>
          <a:bodyPr/>
          <a:lstStyle/>
          <a:p>
            <a:r>
              <a:rPr lang="en-US" altLang="zh-CN" dirty="0"/>
              <a:t>Reacting Jet Flows ( </a:t>
            </a:r>
            <a:r>
              <a:rPr lang="en-US" altLang="zh-CN" dirty="0">
                <a:hlinkClick r:id="rId2"/>
              </a:rPr>
              <a:t>https://blastnet.github.io/brouzet2021.html</a:t>
            </a:r>
            <a:r>
              <a:rPr lang="en-US" altLang="zh-CN" dirty="0"/>
              <a:t> )</a:t>
            </a:r>
          </a:p>
          <a:p>
            <a:r>
              <a:rPr lang="zh-CN" altLang="en-US" dirty="0"/>
              <a:t>研究不同化学机制对火焰动力学的影响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执行代码 ：</a:t>
            </a:r>
            <a:r>
              <a:rPr lang="en-US" altLang="zh-CN" dirty="0"/>
              <a:t>NTMIX-CHEMKIN </a:t>
            </a:r>
          </a:p>
          <a:p>
            <a:r>
              <a:rPr lang="zh-CN" altLang="en-US" dirty="0"/>
              <a:t>求解器：</a:t>
            </a:r>
            <a:r>
              <a:rPr lang="en-US" altLang="zh-CN" dirty="0"/>
              <a:t>8</a:t>
            </a:r>
            <a:r>
              <a:rPr lang="en-US" altLang="zh-CN" baseline="30000" dirty="0"/>
              <a:t>th</a:t>
            </a:r>
            <a:r>
              <a:rPr lang="en-US" altLang="zh-CN" dirty="0"/>
              <a:t> –order Explicit Centered Space Difference Scheme &amp; 3</a:t>
            </a:r>
            <a:r>
              <a:rPr lang="en-US" altLang="zh-CN" baseline="30000" dirty="0"/>
              <a:t>rd</a:t>
            </a:r>
            <a:r>
              <a:rPr lang="en-US" altLang="zh-CN" dirty="0"/>
              <a:t> –order Runge-</a:t>
            </a:r>
            <a:r>
              <a:rPr lang="en-US" altLang="zh-CN" dirty="0" err="1"/>
              <a:t>Kutta</a:t>
            </a:r>
            <a:r>
              <a:rPr lang="en-US" altLang="zh-CN" dirty="0"/>
              <a:t> </a:t>
            </a:r>
          </a:p>
        </p:txBody>
      </p:sp>
      <p:pic>
        <p:nvPicPr>
          <p:cNvPr id="3074" name="Picture 2" descr="Image 1">
            <a:extLst>
              <a:ext uri="{FF2B5EF4-FFF2-40B4-BE49-F238E27FC236}">
                <a16:creationId xmlns:a16="http://schemas.microsoft.com/office/drawing/2014/main" id="{E3B64412-DD9D-6888-F2F0-11AA2728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43" y="1634890"/>
            <a:ext cx="4259701" cy="509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DEEFA-E68D-CB8E-6BE4-A185959A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Dataset Category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F1A0D-6F27-38C2-1871-9A64D0D41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3820496" cy="5581650"/>
              </a:xfrm>
            </p:spPr>
            <p:txBody>
              <a:bodyPr/>
              <a:lstStyle/>
              <a:p>
                <a:r>
                  <a:rPr lang="en-US" altLang="zh-CN" dirty="0"/>
                  <a:t>BLASTNet Momentum128 3D SR Dataset:</a:t>
                </a:r>
              </a:p>
              <a:p>
                <a:r>
                  <a:rPr lang="zh-CN" altLang="en-US" dirty="0"/>
                  <a:t>数据提取：从 </a:t>
                </a:r>
                <a:r>
                  <a:rPr lang="en-US" altLang="zh-CN" dirty="0" err="1"/>
                  <a:t>BLASTNet</a:t>
                </a:r>
                <a:r>
                  <a:rPr lang="en-US" altLang="zh-CN" dirty="0"/>
                  <a:t> Simulation Dataset 2.0 </a:t>
                </a:r>
                <a:r>
                  <a:rPr lang="zh-CN" altLang="en-US" dirty="0"/>
                  <a:t>数据集中选择均匀网格区域。</a:t>
                </a:r>
                <a:endParaRPr lang="en-US" altLang="zh-CN" dirty="0"/>
              </a:p>
              <a:p>
                <a:r>
                  <a:rPr lang="zh-CN" altLang="en-US" dirty="0"/>
                  <a:t>提取出</a:t>
                </a:r>
                <a:r>
                  <a:rPr lang="en-US" altLang="zh-CN" dirty="0"/>
                  <a:t>2000</a:t>
                </a:r>
                <a:r>
                  <a:rPr lang="zh-CN" altLang="en-US" dirty="0"/>
                  <a:t>个大小为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的子体积。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数据处理：对这些子体积数据应用 </a:t>
                </a:r>
                <a:r>
                  <a:rPr lang="en-US" altLang="zh-CN" dirty="0"/>
                  <a:t>Favre-filtering</a:t>
                </a:r>
                <a:r>
                  <a:rPr lang="zh-CN" altLang="en-US" dirty="0"/>
                  <a:t>，分别进行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倍、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倍和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倍的滤波处理。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F1A0D-6F27-38C2-1871-9A64D0D41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3820496" cy="5581650"/>
              </a:xfrm>
              <a:blipFill>
                <a:blip r:embed="rId2"/>
                <a:stretch>
                  <a:fillRect l="-1914" t="-1201" r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1">
            <a:extLst>
              <a:ext uri="{FF2B5EF4-FFF2-40B4-BE49-F238E27FC236}">
                <a16:creationId xmlns:a16="http://schemas.microsoft.com/office/drawing/2014/main" id="{320CBD8E-C135-CAA4-4C49-64CB78C5F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" r="2462"/>
          <a:stretch/>
        </p:blipFill>
        <p:spPr bwMode="auto">
          <a:xfrm>
            <a:off x="4197484" y="1741251"/>
            <a:ext cx="8030185" cy="46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8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D22C8A-05FC-D620-FCD0-4D2D5DCF6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CFD-Bench Generalization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4265B8E-5D23-C1C1-7C22-5AB683FF4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许笑颜 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62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CE32B-D6A5-2157-93EE-64A1EC83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Definition of Flow Problems Dataset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D8E5A0-851A-7184-DB11-AAB571D6C1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906" y="4085617"/>
                <a:ext cx="4238785" cy="245137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dirty="0"/>
                  <a:t>: density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: dynamic viscosity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/>
                  <a:t>: velocity field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: pressure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D8E5A0-851A-7184-DB11-AAB571D6C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906" y="4085617"/>
                <a:ext cx="4238785" cy="2451370"/>
              </a:xfrm>
              <a:blipFill>
                <a:blip r:embed="rId2"/>
                <a:stretch>
                  <a:fillRect l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8CAC4AD-8037-8A5C-17E9-B59CC664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8" t="-16594" r="16986" b="-1"/>
          <a:stretch/>
        </p:blipFill>
        <p:spPr>
          <a:xfrm>
            <a:off x="3500799" y="664603"/>
            <a:ext cx="5447490" cy="1332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E28D0-5A79-7D20-5A28-56E51E0F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16" y="2112264"/>
            <a:ext cx="5967456" cy="1614499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312A571-5CB1-F408-11B6-07CF31A54C2E}"/>
              </a:ext>
            </a:extLst>
          </p:cNvPr>
          <p:cNvSpPr/>
          <p:nvPr/>
        </p:nvSpPr>
        <p:spPr>
          <a:xfrm>
            <a:off x="1947957" y="2748062"/>
            <a:ext cx="483994" cy="393970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34553B8-B7F5-212F-3BB8-87ECBB95DC48}"/>
              </a:ext>
            </a:extLst>
          </p:cNvPr>
          <p:cNvSpPr txBox="1">
            <a:spLocks/>
          </p:cNvSpPr>
          <p:nvPr/>
        </p:nvSpPr>
        <p:spPr>
          <a:xfrm>
            <a:off x="6828896" y="4636851"/>
            <a:ext cx="4238785" cy="2451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(1) cavity flow</a:t>
            </a: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(2) tube flow 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(3) dam flow</a:t>
            </a:r>
          </a:p>
          <a:p>
            <a:r>
              <a:rPr lang="en-US" altLang="zh-CN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(4) cylinder flow.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C438CE7-FE08-5D4C-C794-106E4514C94D}"/>
              </a:ext>
            </a:extLst>
          </p:cNvPr>
          <p:cNvSpPr/>
          <p:nvPr/>
        </p:nvSpPr>
        <p:spPr>
          <a:xfrm rot="4688925">
            <a:off x="6798815" y="3888632"/>
            <a:ext cx="483994" cy="393970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1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3B19D-4CCF-6D7C-BF47-0A6E1A10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Cavity Flow &amp; Tube 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19E28-27BD-DA42-486B-D33F8F95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B64EA-EA52-8A5D-0E2A-B56B29119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42" b="635"/>
          <a:stretch/>
        </p:blipFill>
        <p:spPr>
          <a:xfrm>
            <a:off x="97277" y="1507787"/>
            <a:ext cx="5144344" cy="4453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0246DE-F418-D1B6-BFAB-93D5617D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61" y="1974715"/>
            <a:ext cx="6571059" cy="40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2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gxOGM0MjdkNjM0YTJlMDE5M2VlNjE0OGY5ZTk0Zjg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7054</TotalTime>
  <Words>1261</Words>
  <Application>Microsoft Office PowerPoint</Application>
  <PresentationFormat>宽屏</PresentationFormat>
  <Paragraphs>312</Paragraphs>
  <Slides>44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Dutch801BT-Roman</vt:lpstr>
      <vt:lpstr>LMRoman9-Regular</vt:lpstr>
      <vt:lpstr>NimbusRomNo9L-Regu</vt:lpstr>
      <vt:lpstr>等线</vt:lpstr>
      <vt:lpstr>华文楷体</vt:lpstr>
      <vt:lpstr>Arial</vt:lpstr>
      <vt:lpstr>Calibri</vt:lpstr>
      <vt:lpstr>Cambria Math</vt:lpstr>
      <vt:lpstr>Times</vt:lpstr>
      <vt:lpstr>Times New Roman</vt:lpstr>
      <vt:lpstr>Wingdings</vt:lpstr>
      <vt:lpstr>WPS</vt:lpstr>
      <vt:lpstr>BLASTNet 流体力学数据集</vt:lpstr>
      <vt:lpstr>BLASTNet - Motivation</vt:lpstr>
      <vt:lpstr>BLASTNet - Distribution</vt:lpstr>
      <vt:lpstr>BLASTNet - Dataset Category</vt:lpstr>
      <vt:lpstr>BLASTNet - Example of Simulated Dataset</vt:lpstr>
      <vt:lpstr>BLASTNet - Dataset Category</vt:lpstr>
      <vt:lpstr>CFD-Bench Generalization</vt:lpstr>
      <vt:lpstr> Definition of Flow Problems Dataset</vt:lpstr>
      <vt:lpstr>Cavity Flow &amp; Tube Flow</vt:lpstr>
      <vt:lpstr>Dam Flow &amp; Cylinder Flow</vt:lpstr>
      <vt:lpstr>Data-driven discovery of partial differential equations</vt:lpstr>
      <vt:lpstr>Research Background</vt:lpstr>
      <vt:lpstr>Pipeline</vt:lpstr>
      <vt:lpstr>Main Method</vt:lpstr>
      <vt:lpstr>Main Method</vt:lpstr>
      <vt:lpstr>STRidge Algorithm</vt:lpstr>
      <vt:lpstr>Detail 1 - Subsampling</vt:lpstr>
      <vt:lpstr>Detail 2 - Numerical evaluation of derivatives </vt:lpstr>
      <vt:lpstr>Main Results - Navier-Stokes equations</vt:lpstr>
      <vt:lpstr>Main Results</vt:lpstr>
      <vt:lpstr>DPOT: Auto-Regressive Denoising Operator Transformer for Large-Scale PDE Pre-Training</vt:lpstr>
      <vt:lpstr>Model Pipeline</vt:lpstr>
      <vt:lpstr>Problem Form </vt:lpstr>
      <vt:lpstr>Model Architecture</vt:lpstr>
      <vt:lpstr>Model Architecture</vt:lpstr>
      <vt:lpstr>Experiments &amp; Results</vt:lpstr>
      <vt:lpstr>Experiments &amp; Results</vt:lpstr>
      <vt:lpstr>Experiments &amp; Results</vt:lpstr>
      <vt:lpstr>PDE - Read</vt:lpstr>
      <vt:lpstr>PDE - Read</vt:lpstr>
      <vt:lpstr>PDE - Read</vt:lpstr>
      <vt:lpstr>PowerPoint 演示文稿</vt:lpstr>
      <vt:lpstr>Research Background</vt:lpstr>
      <vt:lpstr>A simple idea</vt:lpstr>
      <vt:lpstr>The necessity of physics</vt:lpstr>
      <vt:lpstr>Prior Knowledge</vt:lpstr>
      <vt:lpstr>Prior Knowledge - Sparse identification of non-linear dynamics</vt:lpstr>
      <vt:lpstr>Prior Knowledge - Sparse identification of non-linear dynamics</vt:lpstr>
      <vt:lpstr>Main Method</vt:lpstr>
      <vt:lpstr>Main Method</vt:lpstr>
      <vt:lpstr>Main Method</vt:lpstr>
      <vt:lpstr>Experiments &amp; Results - Chaotic Lorenz System</vt:lpstr>
      <vt:lpstr>Experiments &amp; Results - Chaotic Lorenz System</vt:lpstr>
      <vt:lpstr>Experiments &amp; Results - Nonlinear Pendulum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《Discovering State Variables Hidden in Experimental Data》</dc:title>
  <dc:creator>笑颜 许</dc:creator>
  <cp:lastModifiedBy>笑颜 许</cp:lastModifiedBy>
  <cp:revision>51</cp:revision>
  <dcterms:created xsi:type="dcterms:W3CDTF">2024-06-01T03:49:00Z</dcterms:created>
  <dcterms:modified xsi:type="dcterms:W3CDTF">2024-08-04T04:07:50Z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c167b8c023f311ef80001fe800001ee8">
    <vt:lpwstr>CWMCWsaKojm0Q9Sphpzo0ReQY+5+x+Y7aXebB1y3M9KfHLhVCxFyIU938Pc9udFk322xVMxosWJJ8/p+/QdNyU7Bw==</vt:lpwstr>
  </property>
  <property fmtid="{D5CDD505-2E9C-101B-9397-08002B2CF9AE}" pid="3" name="CWMdcbf5ea023fa11ef80001fe800001ee8">
    <vt:lpwstr>CWMjUtTi/yXPSg41R1i7Kmuy9ZzOP00mtjDMh+4F8G39/MuBKUi1DoNvO3aAy1ZOMzIHzJjTp8pUaT7VIjMSS+Rnw==</vt:lpwstr>
  </property>
  <property fmtid="{D5CDD505-2E9C-101B-9397-08002B2CF9AE}" pid="4" name="ICV">
    <vt:lpwstr>816FC0D4DFB14C1DB10EBE389641AD65_12</vt:lpwstr>
  </property>
  <property fmtid="{D5CDD505-2E9C-101B-9397-08002B2CF9AE}" pid="5" name="KSOProductBuildVer">
    <vt:lpwstr>2052-12.1.0.16929</vt:lpwstr>
  </property>
</Properties>
</file>